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82" r:id="rId8"/>
    <p:sldId id="279" r:id="rId9"/>
    <p:sldId id="281" r:id="rId10"/>
    <p:sldId id="272" r:id="rId11"/>
    <p:sldId id="280" r:id="rId12"/>
    <p:sldId id="260" r:id="rId13"/>
    <p:sldId id="264" r:id="rId14"/>
    <p:sldId id="259" r:id="rId15"/>
    <p:sldId id="278"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41" autoAdjust="0"/>
  </p:normalViewPr>
  <p:slideViewPr>
    <p:cSldViewPr snapToGrid="0">
      <p:cViewPr varScale="1">
        <p:scale>
          <a:sx n="66" d="100"/>
          <a:sy n="66" d="100"/>
        </p:scale>
        <p:origin x="668" y="4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4/12/2023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739302"/>
            <a:ext cx="5869021" cy="5379395"/>
          </a:xfrm>
        </p:spPr>
        <p:txBody>
          <a:bodyPr/>
          <a:lstStyle/>
          <a:p>
            <a:r>
              <a:rPr lang="en-US" sz="3600" dirty="0"/>
              <a:t>SOFTWARE COMPONENT CATALOGING SOFTWARE</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99161" y="3340259"/>
            <a:ext cx="4925188" cy="2778438"/>
          </a:xfrm>
        </p:spPr>
        <p:txBody>
          <a:bodyPr>
            <a:normAutofit/>
          </a:bodyPr>
          <a:lstStyle/>
          <a:p>
            <a:r>
              <a:rPr lang="en-US" dirty="0"/>
              <a:t>Group 9 :-</a:t>
            </a:r>
          </a:p>
          <a:p>
            <a:endParaRPr lang="en-US" sz="1800" dirty="0"/>
          </a:p>
          <a:p>
            <a:pPr marL="342900" indent="-342900">
              <a:buFont typeface="Arial" panose="020B0604020202020204" pitchFamily="34" charset="0"/>
              <a:buChar char="•"/>
            </a:pPr>
            <a:r>
              <a:rPr lang="en-US" sz="1800" dirty="0"/>
              <a:t>Rounak Raj (20JE0815)​</a:t>
            </a:r>
          </a:p>
          <a:p>
            <a:pPr marL="342900" indent="-342900">
              <a:buFont typeface="Arial" panose="020B0604020202020204" pitchFamily="34" charset="0"/>
              <a:buChar char="•"/>
            </a:pPr>
            <a:r>
              <a:rPr lang="en-US" sz="1800" dirty="0"/>
              <a:t>Sahil Khare (20JE0828)</a:t>
            </a:r>
          </a:p>
          <a:p>
            <a:pPr marL="342900" indent="-342900">
              <a:buFont typeface="Arial" panose="020B0604020202020204" pitchFamily="34" charset="0"/>
              <a:buChar char="•"/>
            </a:pPr>
            <a:r>
              <a:rPr lang="en-US" sz="1800" dirty="0"/>
              <a:t>Sameer Kumar (20JE0847)</a:t>
            </a:r>
          </a:p>
          <a:p>
            <a:pPr marL="342900" indent="-342900">
              <a:buFont typeface="Arial" panose="020B0604020202020204" pitchFamily="34" charset="0"/>
              <a:buChar char="•"/>
            </a:pPr>
            <a:r>
              <a:rPr lang="en-US" sz="1800" dirty="0"/>
              <a:t>Sameer Pandey (20JE0848)</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7693089" cy="466344"/>
          </a:xfrm>
        </p:spPr>
        <p:txBody>
          <a:bodyPr/>
          <a:lstStyle/>
          <a:p>
            <a:r>
              <a:rPr lang="en-US" dirty="0">
                <a:ea typeface="+mn-ea"/>
                <a:cs typeface="+mn-cs"/>
              </a:rPr>
              <a:t>Future endeavors</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normAutofit/>
          </a:bodyPr>
          <a:lstStyle/>
          <a:p>
            <a:r>
              <a:rPr lang="en-US" sz="2400" dirty="0"/>
              <a:t>Comment section</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2593344"/>
          </a:xfrm>
        </p:spPr>
        <p:txBody>
          <a:bodyPr>
            <a:normAutofit fontScale="92500"/>
          </a:bodyPr>
          <a:lstStyle/>
          <a:p>
            <a:r>
              <a:rPr lang="en-US" dirty="0"/>
              <a:t>A very good and important addition to our SCCS project would be to have comment sections corresponding to every component. This will allow users to have discussions among themselves and others, thus improving overall experience</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a:bodyPr>
          <a:lstStyle/>
          <a:p>
            <a:r>
              <a:rPr lang="en-US" sz="2400" dirty="0"/>
              <a:t>Intros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410464"/>
          </a:xfrm>
        </p:spPr>
        <p:txBody>
          <a:bodyPr>
            <a:normAutofit/>
          </a:bodyPr>
          <a:lstStyle/>
          <a:p>
            <a:r>
              <a:rPr lang="en-ZA" dirty="0"/>
              <a:t>Another addition can be allowing creators of components to add a short description in video/textual format to describe the functionality of the component in question, thus helping others</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a:bodyPr>
          <a:lstStyle/>
          <a:p>
            <a:r>
              <a:rPr lang="en-US" sz="2400" dirty="0"/>
              <a:t>Community creation</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2275711"/>
          </a:xfrm>
        </p:spPr>
        <p:txBody>
          <a:bodyPr>
            <a:normAutofit/>
          </a:bodyPr>
          <a:lstStyle/>
          <a:p>
            <a:r>
              <a:rPr lang="en-US" dirty="0"/>
              <a:t>Future iterations of SCCS can have options for users to follow authors with good and helpful contributions, thus informing other users to easily find credible sources of information </a:t>
            </a:r>
          </a:p>
        </p:txBody>
      </p:sp>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a:t>Tasks done!</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Rounak Raj</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Sahil Khare</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pPr marL="285750" indent="-285750">
              <a:buFont typeface="Arial" panose="020B0604020202020204" pitchFamily="34" charset="0"/>
              <a:buChar char="•"/>
            </a:pPr>
            <a:r>
              <a:rPr lang="en-US" dirty="0"/>
              <a:t>Primarily focused on the Front-end part of the Project</a:t>
            </a:r>
          </a:p>
          <a:p>
            <a:pPr marL="285750" indent="-285750">
              <a:buFont typeface="Arial" panose="020B0604020202020204" pitchFamily="34" charset="0"/>
              <a:buChar char="•"/>
            </a:pPr>
            <a:r>
              <a:rPr lang="en-US" dirty="0"/>
              <a:t>Collaboratively helped in implementing the Database of our Project</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pPr marL="285750" indent="-285750">
              <a:buFont typeface="Arial" panose="020B0604020202020204" pitchFamily="34" charset="0"/>
              <a:buChar char="•"/>
            </a:pPr>
            <a:r>
              <a:rPr lang="en-US" dirty="0"/>
              <a:t>Focused on the Front-end part of the Project</a:t>
            </a:r>
          </a:p>
          <a:p>
            <a:pPr marL="285750" indent="-285750">
              <a:buFont typeface="Arial" panose="020B0604020202020204" pitchFamily="34" charset="0"/>
              <a:buChar char="•"/>
            </a:pPr>
            <a:r>
              <a:rPr lang="en-US" dirty="0"/>
              <a:t>Implemented the sorting by upvotes functionality</a:t>
            </a:r>
          </a:p>
          <a:p>
            <a:pPr marL="285750" indent="-285750">
              <a:buFont typeface="Arial" panose="020B0604020202020204" pitchFamily="34" charset="0"/>
              <a:buChar char="•"/>
            </a:pPr>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Sameer Kumar</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Sameer Pandey</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normAutofit lnSpcReduction="10000"/>
          </a:bodyPr>
          <a:lstStyle/>
          <a:p>
            <a:pPr marL="285750" indent="-285750">
              <a:buFont typeface="Arial" panose="020B0604020202020204" pitchFamily="34" charset="0"/>
              <a:buChar char="•"/>
            </a:pPr>
            <a:r>
              <a:rPr lang="en-US" dirty="0"/>
              <a:t>Created the authentication system pertaining to our project</a:t>
            </a:r>
          </a:p>
          <a:p>
            <a:pPr marL="285750" indent="-285750">
              <a:buFont typeface="Arial" panose="020B0604020202020204" pitchFamily="34" charset="0"/>
              <a:buChar char="•"/>
            </a:pPr>
            <a:r>
              <a:rPr lang="en-US" dirty="0"/>
              <a:t>Implemented Search by name of component and tag functionality</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lnSpcReduction="10000"/>
          </a:bodyPr>
          <a:lstStyle/>
          <a:p>
            <a:pPr marL="285750" indent="-285750">
              <a:buFont typeface="Arial" panose="020B0604020202020204" pitchFamily="34" charset="0"/>
              <a:buChar char="•"/>
            </a:pPr>
            <a:r>
              <a:rPr lang="en-US" dirty="0"/>
              <a:t>Collaboratively helped in implementing the Database of our Project</a:t>
            </a:r>
          </a:p>
          <a:p>
            <a:pPr marL="285750" indent="-285750">
              <a:buFont typeface="Arial" panose="020B0604020202020204" pitchFamily="34" charset="0"/>
              <a:buChar char="•"/>
            </a:pPr>
            <a:r>
              <a:rPr lang="en-US" dirty="0"/>
              <a:t>Implemented the Statistical Report of every component functionality</a:t>
            </a:r>
          </a:p>
        </p:txBody>
      </p:sp>
    </p:spTree>
    <p:extLst>
      <p:ext uri="{BB962C8B-B14F-4D97-AF65-F5344CB8AC3E}">
        <p14:creationId xmlns:p14="http://schemas.microsoft.com/office/powerpoint/2010/main" val="41478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Project benefits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161195" y="3201410"/>
            <a:ext cx="4532813" cy="1630472"/>
          </a:xfrm>
        </p:spPr>
        <p:txBody>
          <a:bodyPr/>
          <a:lstStyle/>
          <a:p>
            <a:pPr marL="285750" indent="-285750">
              <a:buFont typeface="Arial" panose="020B0604020202020204" pitchFamily="34" charset="0"/>
              <a:buChar char="•"/>
            </a:pPr>
            <a:r>
              <a:rPr lang="en-ZA" dirty="0"/>
              <a:t>Supports CRUD operations on Components</a:t>
            </a:r>
            <a:endParaRPr lang="en-US" dirty="0"/>
          </a:p>
          <a:p>
            <a:pPr marL="285750" indent="-285750">
              <a:buFont typeface="Arial" panose="020B0604020202020204" pitchFamily="34" charset="0"/>
              <a:buChar char="•"/>
            </a:pPr>
            <a:r>
              <a:rPr lang="en-ZA" dirty="0"/>
              <a:t>A quick search for the required Component</a:t>
            </a:r>
          </a:p>
          <a:p>
            <a:pPr marL="285750" indent="-285750">
              <a:buFont typeface="Arial" panose="020B0604020202020204" pitchFamily="34" charset="0"/>
              <a:buChar char="•"/>
            </a:pPr>
            <a:r>
              <a:rPr lang="en-ZA" dirty="0"/>
              <a:t>Effective use of Database</a:t>
            </a:r>
            <a:r>
              <a:rPr lang="en-US" dirty="0"/>
              <a:t>​</a:t>
            </a:r>
          </a:p>
          <a:p>
            <a:pPr marL="285750" indent="-285750">
              <a:buFont typeface="Arial" panose="020B0604020202020204" pitchFamily="34" charset="0"/>
              <a:buChar char="•"/>
            </a:pPr>
            <a:r>
              <a:rPr lang="en-US" dirty="0"/>
              <a:t>Multi-lateral scope of improvements</a:t>
            </a:r>
          </a:p>
          <a:p>
            <a:endParaRPr lang="en-US" dirty="0"/>
          </a:p>
        </p:txBody>
      </p:sp>
    </p:spTree>
    <p:extLst>
      <p:ext uri="{BB962C8B-B14F-4D97-AF65-F5344CB8AC3E}">
        <p14:creationId xmlns:p14="http://schemas.microsoft.com/office/powerpoint/2010/main" val="347489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815351" y="2175309"/>
            <a:ext cx="45719" cy="552114"/>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4449278" y="3210856"/>
            <a:ext cx="4127344" cy="735501"/>
          </a:xfrm>
        </p:spPr>
        <p:txBody>
          <a:bodyPr/>
          <a:lstStyle/>
          <a:p>
            <a:r>
              <a:rPr lang="en-US" dirty="0"/>
              <a:t>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702644"/>
            <a:ext cx="12192002" cy="5507805"/>
          </a:xfrm>
        </p:spPr>
        <p:txBody>
          <a:bodyPr/>
          <a:lstStyle/>
          <a:p>
            <a:r>
              <a:rPr lang="en-US" dirty="0"/>
              <a:t>PROBLEM STATEMENT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2117558"/>
            <a:ext cx="11013492" cy="3801979"/>
          </a:xfrm>
        </p:spPr>
        <p:txBody>
          <a:bodyPr>
            <a:normAutofit/>
          </a:bodyPr>
          <a:lstStyle/>
          <a:p>
            <a:r>
              <a:rPr lang="en-US" sz="1400" dirty="0">
                <a:solidFill>
                  <a:schemeClr val="accent2">
                    <a:lumMod val="75000"/>
                  </a:schemeClr>
                </a:solidFill>
              </a:rPr>
              <a:t>The software component cataloguing software consists of a software components catalogue and various functions defined on this components catalogue. The software components catalogue should hold details of the components which are potentially reusable. The reusable components can be either design or code. The design might have been constructed using different design notations such as UML , ERD , structured design, etc. Similarly, the code might have been written using different programming languages. A cataloguer may enter components in the catalogue, may delete components from the catalogue, and may associate reuse information with a catalogue component in the form of a set of key words. A user of the catalogue may query about the availability of a component using certain key words to describe the component. In order to help manage the component catalogue (i.e., periodically purge the unused components) the cataloguing software should maintain information such as how many times a component has been used, and how many times the component has come up in a query but not used. Since the number of components usually tend to be very high, it is desirable to be able to classify the different types of components hierarchically. A user should be able to browse the components in each category.</a:t>
            </a:r>
            <a:endParaRPr lang="en-US" dirty="0">
              <a:solidFill>
                <a:schemeClr val="accent2">
                  <a:lumMod val="75000"/>
                </a:schemeClr>
              </a:solidFill>
            </a:endParaRP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Functionalities</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Login/sign-up</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search</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t>sorting</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t>New and existing users need to signup and login respectively, to start using the services offered by our SCCS</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a:bodyPr>
          <a:lstStyle/>
          <a:p>
            <a:r>
              <a:rPr lang="en-US" dirty="0"/>
              <a:t>The users can search various components using the name of the component and the tags assigned by the respective authors</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The various components available are sorted on the basis of the upvotes they receive from other users of SCCS, such that everyone gets best results first</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t>statistics</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normAutofit/>
          </a:bodyPr>
          <a:lstStyle/>
          <a:p>
            <a:r>
              <a:rPr lang="en-US" dirty="0"/>
              <a:t>User access</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normAutofit lnSpcReduction="10000"/>
          </a:bodyPr>
          <a:lstStyle/>
          <a:p>
            <a:r>
              <a:rPr lang="en-US" dirty="0"/>
              <a:t>On the back-end of our project, we can get a stat report for all the components present reflecting usage of various components</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normAutofit lnSpcReduction="10000"/>
          </a:bodyPr>
          <a:lstStyle/>
          <a:p>
            <a:r>
              <a:rPr lang="en-US" dirty="0"/>
              <a:t>The users can utilize the components present in various fashions, like simply using them, creating a new one, or updating existing ones</a:t>
            </a: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893008"/>
            <a:ext cx="7286604" cy="634323"/>
          </a:xfrm>
        </p:spPr>
        <p:txBody>
          <a:bodyPr/>
          <a:lstStyle/>
          <a:p>
            <a:r>
              <a:rPr lang="en-US" dirty="0"/>
              <a:t>Signup page</a:t>
            </a:r>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094534" y="1982806"/>
            <a:ext cx="7183191" cy="3648624"/>
          </a:xfrm>
        </p:spPr>
      </p:pic>
      <p:pic>
        <p:nvPicPr>
          <p:cNvPr id="3" name="Picture 2">
            <a:extLst>
              <a:ext uri="{FF2B5EF4-FFF2-40B4-BE49-F238E27FC236}">
                <a16:creationId xmlns:a16="http://schemas.microsoft.com/office/drawing/2014/main" id="{61BE0635-B16D-DEF5-0697-8DFADD4B9282}"/>
              </a:ext>
            </a:extLst>
          </p:cNvPr>
          <p:cNvPicPr>
            <a:picLocks noChangeAspect="1"/>
          </p:cNvPicPr>
          <p:nvPr/>
        </p:nvPicPr>
        <p:blipFill>
          <a:blip r:embed="rId3"/>
          <a:stretch>
            <a:fillRect/>
          </a:stretch>
        </p:blipFill>
        <p:spPr>
          <a:xfrm>
            <a:off x="1094534" y="1982806"/>
            <a:ext cx="7183192" cy="3648624"/>
          </a:xfrm>
          <a:prstGeom prst="rect">
            <a:avLst/>
          </a:prstGeom>
        </p:spPr>
      </p:pic>
      <p:sp>
        <p:nvSpPr>
          <p:cNvPr id="4" name="TextBox 3">
            <a:extLst>
              <a:ext uri="{FF2B5EF4-FFF2-40B4-BE49-F238E27FC236}">
                <a16:creationId xmlns:a16="http://schemas.microsoft.com/office/drawing/2014/main" id="{C7DB2605-C2B3-5F68-FB1A-4B4A155681FF}"/>
              </a:ext>
            </a:extLst>
          </p:cNvPr>
          <p:cNvSpPr txBox="1"/>
          <p:nvPr/>
        </p:nvSpPr>
        <p:spPr>
          <a:xfrm>
            <a:off x="8916342" y="3108960"/>
            <a:ext cx="1645920" cy="923330"/>
          </a:xfrm>
          <a:prstGeom prst="rect">
            <a:avLst/>
          </a:prstGeom>
          <a:noFill/>
        </p:spPr>
        <p:txBody>
          <a:bodyPr wrap="square" rtlCol="0">
            <a:spAutoFit/>
          </a:bodyPr>
          <a:lstStyle/>
          <a:p>
            <a:r>
              <a:rPr lang="en-IN" dirty="0"/>
              <a:t>The Signup page for new users</a:t>
            </a:r>
          </a:p>
        </p:txBody>
      </p:sp>
    </p:spTree>
    <p:extLst>
      <p:ext uri="{BB962C8B-B14F-4D97-AF65-F5344CB8AC3E}">
        <p14:creationId xmlns:p14="http://schemas.microsoft.com/office/powerpoint/2010/main" val="406482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893008"/>
            <a:ext cx="7286604" cy="634323"/>
          </a:xfrm>
        </p:spPr>
        <p:txBody>
          <a:bodyPr/>
          <a:lstStyle/>
          <a:p>
            <a:r>
              <a:rPr lang="en-US" dirty="0"/>
              <a:t>Login page</a:t>
            </a:r>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094534" y="1982806"/>
            <a:ext cx="7183191" cy="3648624"/>
          </a:xfrm>
        </p:spPr>
      </p:pic>
      <p:pic>
        <p:nvPicPr>
          <p:cNvPr id="3" name="Picture 2">
            <a:extLst>
              <a:ext uri="{FF2B5EF4-FFF2-40B4-BE49-F238E27FC236}">
                <a16:creationId xmlns:a16="http://schemas.microsoft.com/office/drawing/2014/main" id="{F1C7FCC2-49DF-D800-139B-88891EAF44BA}"/>
              </a:ext>
            </a:extLst>
          </p:cNvPr>
          <p:cNvPicPr>
            <a:picLocks noChangeAspect="1"/>
          </p:cNvPicPr>
          <p:nvPr/>
        </p:nvPicPr>
        <p:blipFill>
          <a:blip r:embed="rId3"/>
          <a:stretch>
            <a:fillRect/>
          </a:stretch>
        </p:blipFill>
        <p:spPr>
          <a:xfrm>
            <a:off x="1094533" y="1982807"/>
            <a:ext cx="7183191" cy="3648624"/>
          </a:xfrm>
          <a:prstGeom prst="rect">
            <a:avLst/>
          </a:prstGeom>
        </p:spPr>
      </p:pic>
      <p:sp>
        <p:nvSpPr>
          <p:cNvPr id="4" name="TextBox 3">
            <a:extLst>
              <a:ext uri="{FF2B5EF4-FFF2-40B4-BE49-F238E27FC236}">
                <a16:creationId xmlns:a16="http://schemas.microsoft.com/office/drawing/2014/main" id="{957BA549-5B88-7CA5-F73B-3883F32F1A88}"/>
              </a:ext>
            </a:extLst>
          </p:cNvPr>
          <p:cNvSpPr txBox="1"/>
          <p:nvPr/>
        </p:nvSpPr>
        <p:spPr>
          <a:xfrm>
            <a:off x="8845617" y="3137835"/>
            <a:ext cx="1694046" cy="923330"/>
          </a:xfrm>
          <a:prstGeom prst="rect">
            <a:avLst/>
          </a:prstGeom>
          <a:noFill/>
        </p:spPr>
        <p:txBody>
          <a:bodyPr wrap="square" rtlCol="0">
            <a:spAutoFit/>
          </a:bodyPr>
          <a:lstStyle/>
          <a:p>
            <a:r>
              <a:rPr lang="en-IN" dirty="0"/>
              <a:t>The Login Page for existing users</a:t>
            </a:r>
          </a:p>
        </p:txBody>
      </p:sp>
    </p:spTree>
    <p:extLst>
      <p:ext uri="{BB962C8B-B14F-4D97-AF65-F5344CB8AC3E}">
        <p14:creationId xmlns:p14="http://schemas.microsoft.com/office/powerpoint/2010/main" val="253535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893008"/>
            <a:ext cx="7286604" cy="634323"/>
          </a:xfrm>
        </p:spPr>
        <p:txBody>
          <a:bodyPr/>
          <a:lstStyle/>
          <a:p>
            <a:r>
              <a:rPr lang="en-US" dirty="0"/>
              <a:t>homepage</a:t>
            </a:r>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094534" y="1982806"/>
            <a:ext cx="7183191" cy="3648624"/>
          </a:xfrm>
        </p:spPr>
      </p:pic>
      <p:pic>
        <p:nvPicPr>
          <p:cNvPr id="3" name="Picture 2">
            <a:extLst>
              <a:ext uri="{FF2B5EF4-FFF2-40B4-BE49-F238E27FC236}">
                <a16:creationId xmlns:a16="http://schemas.microsoft.com/office/drawing/2014/main" id="{A06FF240-307C-B35C-52B8-02F9C367C9B9}"/>
              </a:ext>
            </a:extLst>
          </p:cNvPr>
          <p:cNvPicPr>
            <a:picLocks noChangeAspect="1"/>
          </p:cNvPicPr>
          <p:nvPr/>
        </p:nvPicPr>
        <p:blipFill>
          <a:blip r:embed="rId3"/>
          <a:stretch>
            <a:fillRect/>
          </a:stretch>
        </p:blipFill>
        <p:spPr>
          <a:xfrm>
            <a:off x="1094534" y="1982806"/>
            <a:ext cx="7183191" cy="3648624"/>
          </a:xfrm>
          <a:prstGeom prst="rect">
            <a:avLst/>
          </a:prstGeom>
        </p:spPr>
      </p:pic>
      <p:sp>
        <p:nvSpPr>
          <p:cNvPr id="4" name="TextBox 3">
            <a:extLst>
              <a:ext uri="{FF2B5EF4-FFF2-40B4-BE49-F238E27FC236}">
                <a16:creationId xmlns:a16="http://schemas.microsoft.com/office/drawing/2014/main" id="{29469037-6665-53F7-CD5E-C3F3B9FFC460}"/>
              </a:ext>
            </a:extLst>
          </p:cNvPr>
          <p:cNvSpPr txBox="1"/>
          <p:nvPr/>
        </p:nvSpPr>
        <p:spPr>
          <a:xfrm>
            <a:off x="8845617" y="2839453"/>
            <a:ext cx="1665170" cy="1477328"/>
          </a:xfrm>
          <a:prstGeom prst="rect">
            <a:avLst/>
          </a:prstGeom>
          <a:noFill/>
        </p:spPr>
        <p:txBody>
          <a:bodyPr wrap="square" rtlCol="0">
            <a:spAutoFit/>
          </a:bodyPr>
          <a:lstStyle/>
          <a:p>
            <a:r>
              <a:rPr lang="en-IN" dirty="0"/>
              <a:t>The homepage that we encounter after authenticating</a:t>
            </a:r>
          </a:p>
        </p:txBody>
      </p:sp>
    </p:spTree>
    <p:extLst>
      <p:ext uri="{BB962C8B-B14F-4D97-AF65-F5344CB8AC3E}">
        <p14:creationId xmlns:p14="http://schemas.microsoft.com/office/powerpoint/2010/main" val="180184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893008"/>
            <a:ext cx="7286604" cy="634323"/>
          </a:xfrm>
        </p:spPr>
        <p:txBody>
          <a:bodyPr/>
          <a:lstStyle/>
          <a:p>
            <a:r>
              <a:rPr lang="en-US" dirty="0"/>
              <a:t>Adding component</a:t>
            </a:r>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094534" y="1982806"/>
            <a:ext cx="7183191" cy="3648624"/>
          </a:xfrm>
        </p:spPr>
      </p:pic>
      <p:pic>
        <p:nvPicPr>
          <p:cNvPr id="3" name="Picture 2">
            <a:extLst>
              <a:ext uri="{FF2B5EF4-FFF2-40B4-BE49-F238E27FC236}">
                <a16:creationId xmlns:a16="http://schemas.microsoft.com/office/drawing/2014/main" id="{DD9D6B8D-EB3B-DB5F-433F-F0C384C4C4FB}"/>
              </a:ext>
            </a:extLst>
          </p:cNvPr>
          <p:cNvPicPr>
            <a:picLocks noChangeAspect="1"/>
          </p:cNvPicPr>
          <p:nvPr/>
        </p:nvPicPr>
        <p:blipFill>
          <a:blip r:embed="rId3"/>
          <a:stretch>
            <a:fillRect/>
          </a:stretch>
        </p:blipFill>
        <p:spPr>
          <a:xfrm>
            <a:off x="1094534" y="1982807"/>
            <a:ext cx="7183192" cy="3648624"/>
          </a:xfrm>
          <a:prstGeom prst="rect">
            <a:avLst/>
          </a:prstGeom>
        </p:spPr>
      </p:pic>
      <p:sp>
        <p:nvSpPr>
          <p:cNvPr id="4" name="TextBox 3">
            <a:extLst>
              <a:ext uri="{FF2B5EF4-FFF2-40B4-BE49-F238E27FC236}">
                <a16:creationId xmlns:a16="http://schemas.microsoft.com/office/drawing/2014/main" id="{CB40D579-6414-01FB-2FBF-B065BBF720A3}"/>
              </a:ext>
            </a:extLst>
          </p:cNvPr>
          <p:cNvSpPr txBox="1"/>
          <p:nvPr/>
        </p:nvSpPr>
        <p:spPr>
          <a:xfrm>
            <a:off x="8884118" y="2800952"/>
            <a:ext cx="1568918" cy="1200329"/>
          </a:xfrm>
          <a:prstGeom prst="rect">
            <a:avLst/>
          </a:prstGeom>
          <a:noFill/>
        </p:spPr>
        <p:txBody>
          <a:bodyPr wrap="square" rtlCol="0">
            <a:spAutoFit/>
          </a:bodyPr>
          <a:lstStyle/>
          <a:p>
            <a:r>
              <a:rPr lang="en-IN" dirty="0"/>
              <a:t>This page will facilitate adding a new component</a:t>
            </a:r>
          </a:p>
        </p:txBody>
      </p:sp>
    </p:spTree>
    <p:extLst>
      <p:ext uri="{BB962C8B-B14F-4D97-AF65-F5344CB8AC3E}">
        <p14:creationId xmlns:p14="http://schemas.microsoft.com/office/powerpoint/2010/main" val="100196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893008"/>
            <a:ext cx="7286604" cy="634323"/>
          </a:xfrm>
        </p:spPr>
        <p:txBody>
          <a:bodyPr/>
          <a:lstStyle/>
          <a:p>
            <a:r>
              <a:rPr lang="en-US" dirty="0"/>
              <a:t>Admin page</a:t>
            </a:r>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094534" y="1982806"/>
            <a:ext cx="7183191" cy="3648624"/>
          </a:xfrm>
        </p:spPr>
      </p:pic>
      <p:pic>
        <p:nvPicPr>
          <p:cNvPr id="3" name="Picture 2">
            <a:extLst>
              <a:ext uri="{FF2B5EF4-FFF2-40B4-BE49-F238E27FC236}">
                <a16:creationId xmlns:a16="http://schemas.microsoft.com/office/drawing/2014/main" id="{ABFD8C48-376C-13FD-4597-7786C8BAE7A5}"/>
              </a:ext>
            </a:extLst>
          </p:cNvPr>
          <p:cNvPicPr>
            <a:picLocks noChangeAspect="1"/>
          </p:cNvPicPr>
          <p:nvPr/>
        </p:nvPicPr>
        <p:blipFill>
          <a:blip r:embed="rId3"/>
          <a:stretch>
            <a:fillRect/>
          </a:stretch>
        </p:blipFill>
        <p:spPr>
          <a:xfrm>
            <a:off x="1094534" y="1982806"/>
            <a:ext cx="7183192" cy="3648624"/>
          </a:xfrm>
          <a:prstGeom prst="rect">
            <a:avLst/>
          </a:prstGeom>
        </p:spPr>
      </p:pic>
      <p:sp>
        <p:nvSpPr>
          <p:cNvPr id="4" name="TextBox 3">
            <a:extLst>
              <a:ext uri="{FF2B5EF4-FFF2-40B4-BE49-F238E27FC236}">
                <a16:creationId xmlns:a16="http://schemas.microsoft.com/office/drawing/2014/main" id="{A123C360-D263-5465-F02F-522294100441}"/>
              </a:ext>
            </a:extLst>
          </p:cNvPr>
          <p:cNvSpPr txBox="1"/>
          <p:nvPr/>
        </p:nvSpPr>
        <p:spPr>
          <a:xfrm>
            <a:off x="8835992" y="2829827"/>
            <a:ext cx="1684421" cy="1477328"/>
          </a:xfrm>
          <a:prstGeom prst="rect">
            <a:avLst/>
          </a:prstGeom>
          <a:noFill/>
        </p:spPr>
        <p:txBody>
          <a:bodyPr wrap="square" rtlCol="0">
            <a:spAutoFit/>
          </a:bodyPr>
          <a:lstStyle/>
          <a:p>
            <a:r>
              <a:rPr lang="en-IN" dirty="0"/>
              <a:t>The Admin Page where the admin can see the ongoings</a:t>
            </a:r>
          </a:p>
        </p:txBody>
      </p:sp>
    </p:spTree>
    <p:extLst>
      <p:ext uri="{BB962C8B-B14F-4D97-AF65-F5344CB8AC3E}">
        <p14:creationId xmlns:p14="http://schemas.microsoft.com/office/powerpoint/2010/main" val="170165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“Tech stack”</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For front-end</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We used the most popular and standard entities of the Front-end world i.e. </a:t>
            </a:r>
            <a:r>
              <a:rPr lang="en-US" b="1" u="sng" dirty="0"/>
              <a:t>HTML, CSS, JavaScript, EJS</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Authentication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US" dirty="0"/>
              <a:t>The well-known </a:t>
            </a:r>
            <a:r>
              <a:rPr lang="en-US" b="1" u="sng" dirty="0"/>
              <a:t>Passport JS</a:t>
            </a:r>
            <a:r>
              <a:rPr lang="en-US" b="1" dirty="0"/>
              <a:t> </a:t>
            </a:r>
            <a:r>
              <a:rPr lang="en-US" dirty="0"/>
              <a:t>was incorporated in our Project for authentication purposes</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For back-end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The heavily relied upon </a:t>
            </a:r>
            <a:r>
              <a:rPr lang="en-US" b="1" u="sng" dirty="0"/>
              <a:t>Node JS </a:t>
            </a:r>
            <a:r>
              <a:rPr lang="en-US" dirty="0"/>
              <a:t>library was used to implement all the backend activities for SCCS</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database</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US" b="1" u="sng" dirty="0"/>
              <a:t>MongoDB </a:t>
            </a:r>
            <a:r>
              <a:rPr lang="en-US" dirty="0"/>
              <a:t>which is a NoSQL database was employed to maintain all the database operations </a:t>
            </a:r>
          </a:p>
        </p:txBody>
      </p:sp>
    </p:spTree>
    <p:extLst>
      <p:ext uri="{BB962C8B-B14F-4D97-AF65-F5344CB8AC3E}">
        <p14:creationId xmlns:p14="http://schemas.microsoft.com/office/powerpoint/2010/main" val="237882815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58</TotalTime>
  <Words>711</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Bierstadt</vt:lpstr>
      <vt:lpstr>Calibri</vt:lpstr>
      <vt:lpstr>Courier New</vt:lpstr>
      <vt:lpstr>Posterama</vt:lpstr>
      <vt:lpstr>Posterama Bold</vt:lpstr>
      <vt:lpstr>Office Theme</vt:lpstr>
      <vt:lpstr>SOFTWARE COMPONENT CATALOGING SOFTWARE</vt:lpstr>
      <vt:lpstr>PROBLEM STATEMENT</vt:lpstr>
      <vt:lpstr>Functionalities</vt:lpstr>
      <vt:lpstr>Signup page</vt:lpstr>
      <vt:lpstr>Login page</vt:lpstr>
      <vt:lpstr>homepage</vt:lpstr>
      <vt:lpstr>Adding component</vt:lpstr>
      <vt:lpstr>Admin page</vt:lpstr>
      <vt:lpstr>“Tech stack”</vt:lpstr>
      <vt:lpstr>Future endeavors</vt:lpstr>
      <vt:lpstr>Tasks done!</vt:lpstr>
      <vt:lpstr>Project benefits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Deep Ralhan</dc:creator>
  <cp:lastModifiedBy>Sahil Khare</cp:lastModifiedBy>
  <cp:revision>3</cp:revision>
  <dcterms:created xsi:type="dcterms:W3CDTF">2023-03-23T18:22:32Z</dcterms:created>
  <dcterms:modified xsi:type="dcterms:W3CDTF">2023-04-12T18:26:42Z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